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2"/>
  </p:notesMasterIdLst>
  <p:sldIdLst>
    <p:sldId id="256" r:id="rId5"/>
    <p:sldId id="287" r:id="rId6"/>
    <p:sldId id="289" r:id="rId7"/>
    <p:sldId id="308" r:id="rId8"/>
    <p:sldId id="309" r:id="rId9"/>
    <p:sldId id="315" r:id="rId10"/>
    <p:sldId id="265" r:id="rId11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21CB-9EC8-B07A-CBB1-B7943990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2028" y="806362"/>
            <a:ext cx="4567938" cy="2571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1B488-924D-5B50-25AC-99FB0B87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7312" y="3561268"/>
            <a:ext cx="4571999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5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. Making and Using AprilTags - TagSLAM">
            <a:extLst>
              <a:ext uri="{FF2B5EF4-FFF2-40B4-BE49-F238E27FC236}">
                <a16:creationId xmlns:a16="http://schemas.microsoft.com/office/drawing/2014/main" id="{138CA458-2678-953E-2580-EDB349C76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63" y="1057431"/>
            <a:ext cx="180890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91535" y="2988671"/>
            <a:ext cx="3806685" cy="3049213"/>
          </a:xfrm>
          <a:prstGeom prst="rect">
            <a:avLst/>
          </a:prstGeom>
        </p:spPr>
      </p:pic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8381426" y="2042157"/>
            <a:ext cx="2826902" cy="1416778"/>
          </a:xfrm>
          <a:prstGeom prst="flowChartMerge">
            <a:avLst/>
          </a:prstGeom>
          <a:solidFill>
            <a:srgbClr val="FF0000">
              <a:alpha val="5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Camera (compressed/uncompressed | 320x240 </a:t>
            </a:r>
            <a:r>
              <a:rPr lang="en-IN" dirty="0" err="1"/>
              <a:t>px</a:t>
            </a:r>
            <a:r>
              <a:rPr lang="en-IN" dirty="0"/>
              <a:t>)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US" dirty="0">
                <a:solidFill>
                  <a:srgbClr val="747474"/>
                </a:solidFill>
              </a:rPr>
              <a:t>Configure &amp; run </a:t>
            </a:r>
            <a:r>
              <a:rPr lang="en-US" dirty="0" err="1">
                <a:solidFill>
                  <a:srgbClr val="FF0000"/>
                </a:solidFill>
              </a:rPr>
              <a:t>AprilTag</a:t>
            </a:r>
            <a:r>
              <a:rPr lang="en-US" dirty="0">
                <a:solidFill>
                  <a:srgbClr val="FF0000"/>
                </a:solidFill>
              </a:rPr>
              <a:t> detection</a:t>
            </a:r>
            <a:r>
              <a:rPr lang="en-US" dirty="0">
                <a:solidFill>
                  <a:srgbClr val="747474"/>
                </a:solidFill>
              </a:rPr>
              <a:t> on incoming image</a:t>
            </a:r>
            <a:endParaRPr lang="en-IN" dirty="0">
              <a:solidFill>
                <a:srgbClr val="747474"/>
              </a:solidFill>
            </a:endParaRPr>
          </a:p>
          <a:p>
            <a:pPr lvl="1"/>
            <a:r>
              <a:rPr lang="en-US" dirty="0">
                <a:solidFill>
                  <a:srgbClr val="747474"/>
                </a:solidFill>
              </a:rPr>
              <a:t>Estimate 6D metric pose of marker </a:t>
            </a:r>
            <a:r>
              <a:rPr lang="en-US" dirty="0" err="1">
                <a:solidFill>
                  <a:srgbClr val="747474"/>
                </a:solidFill>
              </a:rPr>
              <a:t>w.r.t.</a:t>
            </a:r>
            <a:r>
              <a:rPr lang="en-US" dirty="0">
                <a:solidFill>
                  <a:srgbClr val="747474"/>
                </a:solidFill>
              </a:rPr>
              <a:t> robot’s camera (</a:t>
            </a:r>
            <a:r>
              <a:rPr lang="en-US" dirty="0" err="1">
                <a:solidFill>
                  <a:srgbClr val="747474"/>
                </a:solidFill>
              </a:rPr>
              <a:t>intrinsics</a:t>
            </a:r>
            <a:r>
              <a:rPr lang="en-US" dirty="0">
                <a:solidFill>
                  <a:srgbClr val="747474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747474"/>
                </a:solidFill>
              </a:rPr>
              <a:t>Apply static transform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base_link</a:t>
            </a:r>
            <a:r>
              <a:rPr lang="en-US" dirty="0">
                <a:solidFill>
                  <a:srgbClr val="747474"/>
                </a:solidFill>
              </a:rPr>
              <a:t> to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camera</a:t>
            </a:r>
          </a:p>
          <a:p>
            <a:pPr lvl="1"/>
            <a:r>
              <a:rPr lang="en-US" dirty="0">
                <a:solidFill>
                  <a:srgbClr val="747474"/>
                </a:solidFill>
              </a:rPr>
              <a:t>Operate on lateral (-x) &amp; longitudinal (z) deviation from marker</a:t>
            </a:r>
          </a:p>
          <a:p>
            <a:pPr lvl="1"/>
            <a:r>
              <a:rPr lang="en-US" dirty="0"/>
              <a:t>Stop if too close</a:t>
            </a:r>
            <a:endParaRPr lang="en-IN" dirty="0">
              <a:solidFill>
                <a:srgbClr val="747474"/>
              </a:solidFill>
            </a:endParaRPr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dirty="0"/>
              <a:t>Safety mechanisms and bounds (actuation limits)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US" dirty="0"/>
              <a:t>Print quality</a:t>
            </a:r>
          </a:p>
          <a:p>
            <a:pPr lvl="1"/>
            <a:r>
              <a:rPr lang="en-US" dirty="0"/>
              <a:t>Tag size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9173489" y="1694832"/>
                <a:ext cx="1242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489" y="1694832"/>
                <a:ext cx="1242776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Camera (compressed/uncompressed | 320x240 </a:t>
            </a:r>
            <a:r>
              <a:rPr lang="en-IN" dirty="0" err="1"/>
              <a:t>px</a:t>
            </a:r>
            <a:r>
              <a:rPr lang="en-IN" dirty="0"/>
              <a:t>)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US" dirty="0">
                <a:solidFill>
                  <a:srgbClr val="747474"/>
                </a:solidFill>
              </a:rPr>
              <a:t>Configure &amp; run </a:t>
            </a:r>
            <a:r>
              <a:rPr lang="en-US" dirty="0" err="1">
                <a:solidFill>
                  <a:srgbClr val="FF0000"/>
                </a:solidFill>
              </a:rPr>
              <a:t>AprilTag</a:t>
            </a:r>
            <a:r>
              <a:rPr lang="en-US" dirty="0">
                <a:solidFill>
                  <a:srgbClr val="FF0000"/>
                </a:solidFill>
              </a:rPr>
              <a:t> detection</a:t>
            </a:r>
            <a:r>
              <a:rPr lang="en-US" dirty="0">
                <a:solidFill>
                  <a:srgbClr val="747474"/>
                </a:solidFill>
              </a:rPr>
              <a:t> on incoming image</a:t>
            </a:r>
            <a:endParaRPr lang="en-IN" dirty="0">
              <a:solidFill>
                <a:srgbClr val="747474"/>
              </a:solidFill>
            </a:endParaRPr>
          </a:p>
          <a:p>
            <a:pPr lvl="1"/>
            <a:r>
              <a:rPr lang="en-US" dirty="0">
                <a:solidFill>
                  <a:srgbClr val="747474"/>
                </a:solidFill>
              </a:rPr>
              <a:t>Estimate 6D metric pose of marker </a:t>
            </a:r>
            <a:r>
              <a:rPr lang="en-US" dirty="0" err="1">
                <a:solidFill>
                  <a:srgbClr val="747474"/>
                </a:solidFill>
              </a:rPr>
              <a:t>w.r.t.</a:t>
            </a:r>
            <a:r>
              <a:rPr lang="en-US" dirty="0">
                <a:solidFill>
                  <a:srgbClr val="747474"/>
                </a:solidFill>
              </a:rPr>
              <a:t> robot’s camera (</a:t>
            </a:r>
            <a:r>
              <a:rPr lang="en-US" dirty="0" err="1">
                <a:solidFill>
                  <a:srgbClr val="747474"/>
                </a:solidFill>
              </a:rPr>
              <a:t>intrinsics</a:t>
            </a:r>
            <a:r>
              <a:rPr lang="en-US" dirty="0">
                <a:solidFill>
                  <a:srgbClr val="747474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747474"/>
                </a:solidFill>
              </a:rPr>
              <a:t>Apply static transform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base_link</a:t>
            </a:r>
            <a:r>
              <a:rPr lang="en-US" dirty="0">
                <a:solidFill>
                  <a:srgbClr val="747474"/>
                </a:solidFill>
              </a:rPr>
              <a:t> to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camera</a:t>
            </a:r>
          </a:p>
          <a:p>
            <a:pPr lvl="1"/>
            <a:r>
              <a:rPr lang="en-US" dirty="0">
                <a:solidFill>
                  <a:srgbClr val="747474"/>
                </a:solidFill>
              </a:rPr>
              <a:t>Operate on lateral (-x) &amp; longitudinal (z) deviation from marker</a:t>
            </a:r>
          </a:p>
          <a:p>
            <a:pPr lvl="1"/>
            <a:r>
              <a:rPr lang="en-US" dirty="0"/>
              <a:t>Stop if too close</a:t>
            </a:r>
            <a:endParaRPr lang="en-IN" dirty="0">
              <a:solidFill>
                <a:srgbClr val="747474"/>
              </a:solidFill>
            </a:endParaRPr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dirty="0"/>
              <a:t>Safety mechanisms and bounds (actuation limits)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US" dirty="0"/>
              <a:t>Print quality</a:t>
            </a:r>
          </a:p>
          <a:p>
            <a:pPr lvl="1"/>
            <a:r>
              <a:rPr lang="en-US" dirty="0"/>
              <a:t>Tag size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0CB14-4A6F-7D28-4635-64E35E19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65" y="1253758"/>
            <a:ext cx="3200400" cy="2357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BD78FA-2147-AACE-3FDC-C84DF19DF2A4}"/>
              </a:ext>
            </a:extLst>
          </p:cNvPr>
          <p:cNvSpPr/>
          <p:nvPr/>
        </p:nvSpPr>
        <p:spPr>
          <a:xfrm>
            <a:off x="9394825" y="2100751"/>
            <a:ext cx="712788" cy="70802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559C3-11E2-0867-ECC3-3940289B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65" y="3752854"/>
            <a:ext cx="3200400" cy="23575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6D9C64-80DF-0784-D93C-F9BFFF22DE03}"/>
              </a:ext>
            </a:extLst>
          </p:cNvPr>
          <p:cNvSpPr/>
          <p:nvPr/>
        </p:nvSpPr>
        <p:spPr>
          <a:xfrm>
            <a:off x="9146109" y="1675972"/>
            <a:ext cx="1221674" cy="156964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80B9B-7E2C-2D5C-864B-837505025FC3}"/>
              </a:ext>
            </a:extLst>
          </p:cNvPr>
          <p:cNvSpPr txBox="1"/>
          <p:nvPr/>
        </p:nvSpPr>
        <p:spPr>
          <a:xfrm>
            <a:off x="9248217" y="3245615"/>
            <a:ext cx="101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TurtleBot3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95A11-05CC-BFAD-49C8-E18AE7A139FA}"/>
              </a:ext>
            </a:extLst>
          </p:cNvPr>
          <p:cNvSpPr txBox="1"/>
          <p:nvPr/>
        </p:nvSpPr>
        <p:spPr>
          <a:xfrm>
            <a:off x="9341576" y="1806486"/>
            <a:ext cx="830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AprilTag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2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Sensors: </a:t>
            </a:r>
            <a:r>
              <a:rPr lang="en-IN" dirty="0"/>
              <a:t>Camera (compressed/uncompressed | 320x240 </a:t>
            </a:r>
            <a:r>
              <a:rPr lang="en-IN" dirty="0" err="1"/>
              <a:t>px</a:t>
            </a:r>
            <a:r>
              <a:rPr lang="en-IN" dirty="0"/>
              <a:t>)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US" dirty="0">
                <a:solidFill>
                  <a:srgbClr val="747474"/>
                </a:solidFill>
              </a:rPr>
              <a:t>Configure &amp; run </a:t>
            </a:r>
            <a:r>
              <a:rPr lang="en-US" dirty="0" err="1">
                <a:solidFill>
                  <a:srgbClr val="FF0000"/>
                </a:solidFill>
              </a:rPr>
              <a:t>AprilTag</a:t>
            </a:r>
            <a:r>
              <a:rPr lang="en-US" dirty="0">
                <a:solidFill>
                  <a:srgbClr val="FF0000"/>
                </a:solidFill>
              </a:rPr>
              <a:t> detection</a:t>
            </a:r>
            <a:r>
              <a:rPr lang="en-US" dirty="0">
                <a:solidFill>
                  <a:srgbClr val="747474"/>
                </a:solidFill>
              </a:rPr>
              <a:t> on incoming image</a:t>
            </a:r>
            <a:endParaRPr lang="en-IN" dirty="0">
              <a:solidFill>
                <a:srgbClr val="747474"/>
              </a:solidFill>
            </a:endParaRPr>
          </a:p>
          <a:p>
            <a:pPr lvl="1"/>
            <a:r>
              <a:rPr lang="en-US" dirty="0">
                <a:solidFill>
                  <a:srgbClr val="747474"/>
                </a:solidFill>
              </a:rPr>
              <a:t>Estimate 6D metric pose of marker </a:t>
            </a:r>
            <a:r>
              <a:rPr lang="en-US" dirty="0" err="1">
                <a:solidFill>
                  <a:srgbClr val="747474"/>
                </a:solidFill>
              </a:rPr>
              <a:t>w.r.t.</a:t>
            </a:r>
            <a:r>
              <a:rPr lang="en-US" dirty="0">
                <a:solidFill>
                  <a:srgbClr val="747474"/>
                </a:solidFill>
              </a:rPr>
              <a:t> robot’s camera (</a:t>
            </a:r>
            <a:r>
              <a:rPr lang="en-US" dirty="0" err="1">
                <a:solidFill>
                  <a:srgbClr val="747474"/>
                </a:solidFill>
              </a:rPr>
              <a:t>intrinsics</a:t>
            </a:r>
            <a:r>
              <a:rPr lang="en-US" dirty="0">
                <a:solidFill>
                  <a:srgbClr val="747474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747474"/>
                </a:solidFill>
              </a:rPr>
              <a:t>Apply static transform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base_link</a:t>
            </a:r>
            <a:r>
              <a:rPr lang="en-US" dirty="0">
                <a:solidFill>
                  <a:srgbClr val="747474"/>
                </a:solidFill>
              </a:rPr>
              <a:t> to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camera</a:t>
            </a:r>
          </a:p>
          <a:p>
            <a:pPr lvl="1"/>
            <a:r>
              <a:rPr lang="en-US" dirty="0">
                <a:solidFill>
                  <a:srgbClr val="747474"/>
                </a:solidFill>
              </a:rPr>
              <a:t>Operate on lateral (-x) &amp; longitudinal (z) deviation from marker</a:t>
            </a:r>
          </a:p>
          <a:p>
            <a:pPr lvl="1"/>
            <a:r>
              <a:rPr lang="en-US" dirty="0"/>
              <a:t>Stop if too close</a:t>
            </a:r>
            <a:endParaRPr lang="en-IN" dirty="0">
              <a:solidFill>
                <a:srgbClr val="747474"/>
              </a:solidFill>
            </a:endParaRPr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dirty="0"/>
              <a:t>Safety mechanisms and bounds (actuation limits)</a:t>
            </a:r>
          </a:p>
          <a:p>
            <a:r>
              <a:rPr lang="en-IN" b="1" dirty="0"/>
              <a:t>Alternate approaches:</a:t>
            </a:r>
          </a:p>
          <a:p>
            <a:pPr lvl="1"/>
            <a:r>
              <a:rPr lang="en-US" dirty="0"/>
              <a:t>Print quality</a:t>
            </a:r>
          </a:p>
          <a:p>
            <a:pPr lvl="1"/>
            <a:r>
              <a:rPr lang="en-US" dirty="0"/>
              <a:t>Tag size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DABE0D-6F61-DAEB-FD48-4F59A8AA9E71}"/>
              </a:ext>
            </a:extLst>
          </p:cNvPr>
          <p:cNvGrpSpPr/>
          <p:nvPr/>
        </p:nvGrpSpPr>
        <p:grpSpPr>
          <a:xfrm>
            <a:off x="7616153" y="640929"/>
            <a:ext cx="4632997" cy="5639641"/>
            <a:chOff x="7916105" y="609179"/>
            <a:chExt cx="4632997" cy="5639641"/>
          </a:xfrm>
        </p:grpSpPr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AA669285-3114-643D-184E-5D376EC1B9F4}"/>
                </a:ext>
              </a:extLst>
            </p:cNvPr>
            <p:cNvSpPr/>
            <p:nvPr/>
          </p:nvSpPr>
          <p:spPr>
            <a:xfrm>
              <a:off x="8333630" y="1876395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Subscribe </a:t>
              </a:r>
              <a:r>
                <a:rPr lang="en-US" sz="600" dirty="0" err="1">
                  <a:solidFill>
                    <a:srgbClr val="000000"/>
                  </a:solidFill>
                </a:rPr>
                <a:t>AprilTag</a:t>
              </a:r>
              <a:r>
                <a:rPr lang="en-US" sz="600" dirty="0">
                  <a:solidFill>
                    <a:srgbClr val="000000"/>
                  </a:solidFill>
                </a:rPr>
                <a:t> Detections</a:t>
              </a:r>
            </a:p>
          </p:txBody>
        </p:sp>
        <p:sp>
          <p:nvSpPr>
            <p:cNvPr id="8" name="Flowchart: Data 7">
              <a:extLst>
                <a:ext uri="{FF2B5EF4-FFF2-40B4-BE49-F238E27FC236}">
                  <a16:creationId xmlns:a16="http://schemas.microsoft.com/office/drawing/2014/main" id="{CAC2D75E-35CA-3D8B-3F44-36A0F8F8270B}"/>
                </a:ext>
              </a:extLst>
            </p:cNvPr>
            <p:cNvSpPr/>
            <p:nvPr/>
          </p:nvSpPr>
          <p:spPr>
            <a:xfrm>
              <a:off x="9438427" y="1875634"/>
              <a:ext cx="1126653" cy="341919"/>
            </a:xfrm>
            <a:prstGeom prst="flowChartInputOutput">
              <a:avLst/>
            </a:prstGeom>
            <a:solidFill>
              <a:srgbClr val="FF0000">
                <a:alpha val="50196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rgbClr val="000000"/>
                  </a:solidFill>
                </a:rPr>
                <a:t>AprilTag</a:t>
              </a:r>
              <a:r>
                <a:rPr lang="en-US" sz="600" dirty="0">
                  <a:solidFill>
                    <a:srgbClr val="000000"/>
                  </a:solidFill>
                </a:rPr>
                <a:t> Detection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75A04F-413E-EB40-BD17-0577A1751668}"/>
                </a:ext>
              </a:extLst>
            </p:cNvPr>
            <p:cNvSpPr txBox="1"/>
            <p:nvPr/>
          </p:nvSpPr>
          <p:spPr>
            <a:xfrm>
              <a:off x="8800576" y="3608618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332A2F-C6AA-4E64-DE25-EC4AE2FCFDF6}"/>
                </a:ext>
              </a:extLst>
            </p:cNvPr>
            <p:cNvSpPr txBox="1"/>
            <p:nvPr/>
          </p:nvSpPr>
          <p:spPr>
            <a:xfrm>
              <a:off x="8800576" y="2885663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11" name="Flowchart: Data 10">
              <a:extLst>
                <a:ext uri="{FF2B5EF4-FFF2-40B4-BE49-F238E27FC236}">
                  <a16:creationId xmlns:a16="http://schemas.microsoft.com/office/drawing/2014/main" id="{C1A3540D-A5E0-1EA4-0E07-EE82490CB171}"/>
                </a:ext>
              </a:extLst>
            </p:cNvPr>
            <p:cNvSpPr/>
            <p:nvPr/>
          </p:nvSpPr>
          <p:spPr>
            <a:xfrm>
              <a:off x="10161160" y="5094589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70925E86-603B-1E53-6AD6-C7FA8111FA78}"/>
                </a:ext>
              </a:extLst>
            </p:cNvPr>
            <p:cNvSpPr/>
            <p:nvPr/>
          </p:nvSpPr>
          <p:spPr>
            <a:xfrm>
              <a:off x="9172883" y="509433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3" name="Flowchart: Data 12">
              <a:extLst>
                <a:ext uri="{FF2B5EF4-FFF2-40B4-BE49-F238E27FC236}">
                  <a16:creationId xmlns:a16="http://schemas.microsoft.com/office/drawing/2014/main" id="{2F90A525-7134-8CDC-9E96-C3BAFBABCF6F}"/>
                </a:ext>
              </a:extLst>
            </p:cNvPr>
            <p:cNvSpPr/>
            <p:nvPr/>
          </p:nvSpPr>
          <p:spPr>
            <a:xfrm>
              <a:off x="10161160" y="5542288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4" name="Flowchart: Data 13">
              <a:extLst>
                <a:ext uri="{FF2B5EF4-FFF2-40B4-BE49-F238E27FC236}">
                  <a16:creationId xmlns:a16="http://schemas.microsoft.com/office/drawing/2014/main" id="{8AA2E85B-21BD-39A5-8A0D-8FFE01E919D9}"/>
                </a:ext>
              </a:extLst>
            </p:cNvPr>
            <p:cNvSpPr/>
            <p:nvPr/>
          </p:nvSpPr>
          <p:spPr>
            <a:xfrm>
              <a:off x="9172883" y="5542036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15" name="Flowchart: Data 14">
              <a:extLst>
                <a:ext uri="{FF2B5EF4-FFF2-40B4-BE49-F238E27FC236}">
                  <a16:creationId xmlns:a16="http://schemas.microsoft.com/office/drawing/2014/main" id="{9E3D4D2D-EDD3-8CBD-28E7-AC39A78F053B}"/>
                </a:ext>
              </a:extLst>
            </p:cNvPr>
            <p:cNvSpPr/>
            <p:nvPr/>
          </p:nvSpPr>
          <p:spPr>
            <a:xfrm>
              <a:off x="9172883" y="5542538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Publish CMD_VEL =</a:t>
              </a:r>
            </a:p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{LIN_VEL, ANG_VEL}</a:t>
              </a:r>
            </a:p>
          </p:txBody>
        </p:sp>
        <p:sp>
          <p:nvSpPr>
            <p:cNvPr id="16" name="Flowchart: Data 15">
              <a:extLst>
                <a:ext uri="{FF2B5EF4-FFF2-40B4-BE49-F238E27FC236}">
                  <a16:creationId xmlns:a16="http://schemas.microsoft.com/office/drawing/2014/main" id="{61F1D7E2-1872-01DE-8C04-3B46BBE5DC4E}"/>
                </a:ext>
              </a:extLst>
            </p:cNvPr>
            <p:cNvSpPr/>
            <p:nvPr/>
          </p:nvSpPr>
          <p:spPr>
            <a:xfrm>
              <a:off x="8889797" y="991894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Initialize</a:t>
              </a:r>
            </a:p>
          </p:txBody>
        </p:sp>
        <p:sp>
          <p:nvSpPr>
            <p:cNvPr id="17" name="Flowchart: Terminator 16">
              <a:extLst>
                <a:ext uri="{FF2B5EF4-FFF2-40B4-BE49-F238E27FC236}">
                  <a16:creationId xmlns:a16="http://schemas.microsoft.com/office/drawing/2014/main" id="{B9494579-7F26-1577-A26E-F513A5A12A98}"/>
                </a:ext>
              </a:extLst>
            </p:cNvPr>
            <p:cNvSpPr/>
            <p:nvPr/>
          </p:nvSpPr>
          <p:spPr>
            <a:xfrm>
              <a:off x="9004355" y="609179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solidFill>
                <a:srgbClr val="F1612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START</a:t>
              </a:r>
            </a:p>
          </p:txBody>
        </p:sp>
        <p:cxnSp>
          <p:nvCxnSpPr>
            <p:cNvPr id="18" name="Straight Arrow Connector 13">
              <a:extLst>
                <a:ext uri="{FF2B5EF4-FFF2-40B4-BE49-F238E27FC236}">
                  <a16:creationId xmlns:a16="http://schemas.microsoft.com/office/drawing/2014/main" id="{F3080829-06FD-1C1B-091A-922E6721C4DA}"/>
                </a:ext>
              </a:extLst>
            </p:cNvPr>
            <p:cNvCxnSpPr>
              <a:cxnSpLocks/>
              <a:stCxn id="17" idx="2"/>
              <a:endCxn id="16" idx="1"/>
            </p:cNvCxnSpPr>
            <p:nvPr/>
          </p:nvCxnSpPr>
          <p:spPr>
            <a:xfrm rot="5400000">
              <a:off x="9389988" y="928756"/>
              <a:ext cx="12627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3">
              <a:extLst>
                <a:ext uri="{FF2B5EF4-FFF2-40B4-BE49-F238E27FC236}">
                  <a16:creationId xmlns:a16="http://schemas.microsoft.com/office/drawing/2014/main" id="{70BA19F7-B326-37B0-A293-03CF3698DA83}"/>
                </a:ext>
              </a:extLst>
            </p:cNvPr>
            <p:cNvCxnSpPr>
              <a:cxnSpLocks/>
              <a:stCxn id="16" idx="4"/>
              <a:endCxn id="20" idx="1"/>
            </p:cNvCxnSpPr>
            <p:nvPr/>
          </p:nvCxnSpPr>
          <p:spPr>
            <a:xfrm rot="5400000">
              <a:off x="9401841" y="1385095"/>
              <a:ext cx="102566" cy="753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Data 19">
              <a:extLst>
                <a:ext uri="{FF2B5EF4-FFF2-40B4-BE49-F238E27FC236}">
                  <a16:creationId xmlns:a16="http://schemas.microsoft.com/office/drawing/2014/main" id="{2E5596F9-2A2B-0202-686A-5CF5F8150646}"/>
                </a:ext>
              </a:extLst>
            </p:cNvPr>
            <p:cNvSpPr/>
            <p:nvPr/>
          </p:nvSpPr>
          <p:spPr>
            <a:xfrm>
              <a:off x="8889797" y="1436379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Subscribe Image</a:t>
              </a:r>
            </a:p>
          </p:txBody>
        </p:sp>
        <p:cxnSp>
          <p:nvCxnSpPr>
            <p:cNvPr id="21" name="Straight Arrow Connector 13">
              <a:extLst>
                <a:ext uri="{FF2B5EF4-FFF2-40B4-BE49-F238E27FC236}">
                  <a16:creationId xmlns:a16="http://schemas.microsoft.com/office/drawing/2014/main" id="{9315880F-2DA2-8FC0-E404-AC55009AF490}"/>
                </a:ext>
              </a:extLst>
            </p:cNvPr>
            <p:cNvCxnSpPr>
              <a:cxnSpLocks/>
              <a:stCxn id="24" idx="4"/>
              <a:endCxn id="15" idx="1"/>
            </p:cNvCxnSpPr>
            <p:nvPr/>
          </p:nvCxnSpPr>
          <p:spPr>
            <a:xfrm rot="5400000">
              <a:off x="10177227" y="5489416"/>
              <a:ext cx="106243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lowchart: Terminator 21">
              <a:extLst>
                <a:ext uri="{FF2B5EF4-FFF2-40B4-BE49-F238E27FC236}">
                  <a16:creationId xmlns:a16="http://schemas.microsoft.com/office/drawing/2014/main" id="{30741EF1-1F1E-1E74-2ED1-5DAAE881E3BC}"/>
                </a:ext>
              </a:extLst>
            </p:cNvPr>
            <p:cNvSpPr/>
            <p:nvPr/>
          </p:nvSpPr>
          <p:spPr>
            <a:xfrm>
              <a:off x="9785348" y="5992380"/>
              <a:ext cx="897539" cy="256440"/>
            </a:xfrm>
            <a:prstGeom prst="flowChartTerminator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END</a:t>
              </a:r>
            </a:p>
          </p:txBody>
        </p:sp>
        <p:cxnSp>
          <p:nvCxnSpPr>
            <p:cNvPr id="23" name="Straight Arrow Connector 13">
              <a:extLst>
                <a:ext uri="{FF2B5EF4-FFF2-40B4-BE49-F238E27FC236}">
                  <a16:creationId xmlns:a16="http://schemas.microsoft.com/office/drawing/2014/main" id="{79EB9F19-4C4E-9BAE-D8C8-5881A041DAEA}"/>
                </a:ext>
              </a:extLst>
            </p:cNvPr>
            <p:cNvCxnSpPr>
              <a:cxnSpLocks/>
              <a:stCxn id="15" idx="4"/>
              <a:endCxn id="22" idx="0"/>
            </p:cNvCxnSpPr>
            <p:nvPr/>
          </p:nvCxnSpPr>
          <p:spPr>
            <a:xfrm rot="16200000" flipH="1">
              <a:off x="10178273" y="5936535"/>
              <a:ext cx="107923" cy="376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lowchart: Data 23">
              <a:extLst>
                <a:ext uri="{FF2B5EF4-FFF2-40B4-BE49-F238E27FC236}">
                  <a16:creationId xmlns:a16="http://schemas.microsoft.com/office/drawing/2014/main" id="{5331C891-8EC1-A4E0-B46C-C5372E9128D6}"/>
                </a:ext>
              </a:extLst>
            </p:cNvPr>
            <p:cNvSpPr/>
            <p:nvPr/>
          </p:nvSpPr>
          <p:spPr>
            <a:xfrm>
              <a:off x="9172883" y="5094376"/>
              <a:ext cx="2114930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Bound LIN_VEL and ANG_VEL</a:t>
              </a:r>
            </a:p>
          </p:txBody>
        </p:sp>
        <p:cxnSp>
          <p:nvCxnSpPr>
            <p:cNvPr id="25" name="Straight Arrow Connector 13">
              <a:extLst>
                <a:ext uri="{FF2B5EF4-FFF2-40B4-BE49-F238E27FC236}">
                  <a16:creationId xmlns:a16="http://schemas.microsoft.com/office/drawing/2014/main" id="{C58D1EB0-60F5-5F0B-7D79-77782C5465CF}"/>
                </a:ext>
              </a:extLst>
            </p:cNvPr>
            <p:cNvCxnSpPr>
              <a:cxnSpLocks/>
              <a:stCxn id="35" idx="4"/>
              <a:endCxn id="24" idx="1"/>
            </p:cNvCxnSpPr>
            <p:nvPr/>
          </p:nvCxnSpPr>
          <p:spPr>
            <a:xfrm rot="5400000">
              <a:off x="10961394" y="4179403"/>
              <a:ext cx="183928" cy="1646019"/>
            </a:xfrm>
            <a:prstGeom prst="bentConnector3">
              <a:avLst>
                <a:gd name="adj1" fmla="val 32737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13">
              <a:extLst>
                <a:ext uri="{FF2B5EF4-FFF2-40B4-BE49-F238E27FC236}">
                  <a16:creationId xmlns:a16="http://schemas.microsoft.com/office/drawing/2014/main" id="{A77A393D-5E46-86D7-52C4-A3147A11A1A1}"/>
                </a:ext>
              </a:extLst>
            </p:cNvPr>
            <p:cNvCxnSpPr>
              <a:cxnSpLocks/>
              <a:stCxn id="20" idx="5"/>
              <a:endCxn id="8" idx="5"/>
            </p:cNvCxnSpPr>
            <p:nvPr/>
          </p:nvCxnSpPr>
          <p:spPr>
            <a:xfrm>
              <a:off x="9903785" y="1607339"/>
              <a:ext cx="548630" cy="439255"/>
            </a:xfrm>
            <a:prstGeom prst="bentConnector3">
              <a:avLst>
                <a:gd name="adj1" fmla="val 162203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3">
              <a:extLst>
                <a:ext uri="{FF2B5EF4-FFF2-40B4-BE49-F238E27FC236}">
                  <a16:creationId xmlns:a16="http://schemas.microsoft.com/office/drawing/2014/main" id="{05FC117D-F1C2-8470-E802-0900ED0991A9}"/>
                </a:ext>
              </a:extLst>
            </p:cNvPr>
            <p:cNvCxnSpPr>
              <a:cxnSpLocks/>
              <a:stCxn id="8" idx="2"/>
              <a:endCxn id="7" idx="5"/>
            </p:cNvCxnSpPr>
            <p:nvPr/>
          </p:nvCxnSpPr>
          <p:spPr>
            <a:xfrm flipH="1">
              <a:off x="9347618" y="2046594"/>
              <a:ext cx="203474" cy="7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13">
              <a:extLst>
                <a:ext uri="{FF2B5EF4-FFF2-40B4-BE49-F238E27FC236}">
                  <a16:creationId xmlns:a16="http://schemas.microsoft.com/office/drawing/2014/main" id="{5F68AFB8-8DF7-5418-C75C-C372243C1888}"/>
                </a:ext>
              </a:extLst>
            </p:cNvPr>
            <p:cNvCxnSpPr>
              <a:cxnSpLocks/>
              <a:stCxn id="36" idx="4"/>
              <a:endCxn id="24" idx="1"/>
            </p:cNvCxnSpPr>
            <p:nvPr/>
          </p:nvCxnSpPr>
          <p:spPr>
            <a:xfrm rot="16200000" flipH="1">
              <a:off x="9476347" y="4340375"/>
              <a:ext cx="180960" cy="1327041"/>
            </a:xfrm>
            <a:prstGeom prst="bentConnector3">
              <a:avLst>
                <a:gd name="adj1" fmla="val 30698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Decision 28">
              <a:extLst>
                <a:ext uri="{FF2B5EF4-FFF2-40B4-BE49-F238E27FC236}">
                  <a16:creationId xmlns:a16="http://schemas.microsoft.com/office/drawing/2014/main" id="{F80BBC35-9CC2-DB57-557A-CC5BB5E2B5B9}"/>
                </a:ext>
              </a:extLst>
            </p:cNvPr>
            <p:cNvSpPr/>
            <p:nvPr/>
          </p:nvSpPr>
          <p:spPr>
            <a:xfrm>
              <a:off x="8271194" y="2345509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Tag</a:t>
              </a:r>
            </a:p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Family is 36h11?</a:t>
              </a:r>
            </a:p>
          </p:txBody>
        </p:sp>
        <p:sp>
          <p:nvSpPr>
            <p:cNvPr id="30" name="Flowchart: Decision 29">
              <a:extLst>
                <a:ext uri="{FF2B5EF4-FFF2-40B4-BE49-F238E27FC236}">
                  <a16:creationId xmlns:a16="http://schemas.microsoft.com/office/drawing/2014/main" id="{3F931CA6-CBDC-5D52-5C27-C324BCC0507D}"/>
                </a:ext>
              </a:extLst>
            </p:cNvPr>
            <p:cNvSpPr/>
            <p:nvPr/>
          </p:nvSpPr>
          <p:spPr>
            <a:xfrm>
              <a:off x="8271193" y="3068482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Tag ID is 0?</a:t>
              </a:r>
            </a:p>
          </p:txBody>
        </p:sp>
        <p:sp>
          <p:nvSpPr>
            <p:cNvPr id="31" name="Flowchart: Decision 30">
              <a:extLst>
                <a:ext uri="{FF2B5EF4-FFF2-40B4-BE49-F238E27FC236}">
                  <a16:creationId xmlns:a16="http://schemas.microsoft.com/office/drawing/2014/main" id="{60281179-D0C6-560E-BBA1-28D0C66B3B96}"/>
                </a:ext>
              </a:extLst>
            </p:cNvPr>
            <p:cNvSpPr/>
            <p:nvPr/>
          </p:nvSpPr>
          <p:spPr>
            <a:xfrm>
              <a:off x="8271193" y="3794593"/>
              <a:ext cx="1251527" cy="568001"/>
            </a:xfrm>
            <a:prstGeom prst="flowChartDecision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000000"/>
                  </a:solidFill>
                </a:rPr>
                <a:t>Tag Size is 0.0762? </a:t>
              </a:r>
            </a:p>
          </p:txBody>
        </p:sp>
        <p:cxnSp>
          <p:nvCxnSpPr>
            <p:cNvPr id="32" name="Straight Arrow Connector 13">
              <a:extLst>
                <a:ext uri="{FF2B5EF4-FFF2-40B4-BE49-F238E27FC236}">
                  <a16:creationId xmlns:a16="http://schemas.microsoft.com/office/drawing/2014/main" id="{2AE21951-86C6-875D-F842-B66B4D4A6DD7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rot="5400000">
              <a:off x="8819472" y="2990996"/>
              <a:ext cx="154972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3">
              <a:extLst>
                <a:ext uri="{FF2B5EF4-FFF2-40B4-BE49-F238E27FC236}">
                  <a16:creationId xmlns:a16="http://schemas.microsoft.com/office/drawing/2014/main" id="{4E4765E6-2426-CAB0-7928-AB7035F32B05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 rot="5400000">
              <a:off x="8817902" y="3715538"/>
              <a:ext cx="158110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lowchart: Decision 33">
                  <a:extLst>
                    <a:ext uri="{FF2B5EF4-FFF2-40B4-BE49-F238E27FC236}">
                      <a16:creationId xmlns:a16="http://schemas.microsoft.com/office/drawing/2014/main" id="{62BB5A22-1EC8-54A8-8603-815701E676E3}"/>
                    </a:ext>
                  </a:extLst>
                </p:cNvPr>
                <p:cNvSpPr/>
                <p:nvPr/>
              </p:nvSpPr>
              <p:spPr>
                <a:xfrm>
                  <a:off x="10931414" y="3621165"/>
                  <a:ext cx="1251527" cy="568001"/>
                </a:xfrm>
                <a:prstGeom prst="flowChartDecision">
                  <a:avLst/>
                </a:prstGeom>
                <a:solidFill>
                  <a:srgbClr val="F16122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𝑙𝑜𝑛</m:t>
                          </m:r>
                        </m:sub>
                      </m:sSub>
                    </m:oMath>
                  </a14:m>
                  <a:r>
                    <a:rPr lang="en-US" sz="700" dirty="0">
                      <a:solidFill>
                        <a:srgbClr val="000000"/>
                      </a:solidFill>
                    </a:rPr>
                    <a:t> &gt;= 0.15 m?</a:t>
                  </a:r>
                </a:p>
              </p:txBody>
            </p:sp>
          </mc:Choice>
          <mc:Fallback xmlns="">
            <p:sp>
              <p:nvSpPr>
                <p:cNvPr id="34" name="Flowchart: Decision 33">
                  <a:extLst>
                    <a:ext uri="{FF2B5EF4-FFF2-40B4-BE49-F238E27FC236}">
                      <a16:creationId xmlns:a16="http://schemas.microsoft.com/office/drawing/2014/main" id="{62BB5A22-1EC8-54A8-8603-815701E676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1414" y="3621165"/>
                  <a:ext cx="1251527" cy="568001"/>
                </a:xfrm>
                <a:prstGeom prst="flowChartDecision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Flowchart: Data 34">
                  <a:extLst>
                    <a:ext uri="{FF2B5EF4-FFF2-40B4-BE49-F238E27FC236}">
                      <a16:creationId xmlns:a16="http://schemas.microsoft.com/office/drawing/2014/main" id="{E40A7230-6DE1-0871-78BC-CFB17D0CEC49}"/>
                    </a:ext>
                  </a:extLst>
                </p:cNvPr>
                <p:cNvSpPr/>
                <p:nvPr/>
              </p:nvSpPr>
              <p:spPr>
                <a:xfrm>
                  <a:off x="11313040" y="4568529"/>
                  <a:ext cx="1126653" cy="341919"/>
                </a:xfrm>
                <a:prstGeom prst="flowChartInputOutput">
                  <a:avLst/>
                </a:prstGeom>
                <a:solidFill>
                  <a:srgbClr val="F16122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rgbClr val="000000"/>
                      </a:solidFill>
                    </a:rPr>
                    <a:t>LIN_VEL = PID_LON(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𝑙𝑜𝑛</m:t>
                          </m:r>
                        </m:sub>
                      </m:sSub>
                    </m:oMath>
                  </a14:m>
                  <a:r>
                    <a:rPr lang="en-US" sz="600" dirty="0">
                      <a:solidFill>
                        <a:srgbClr val="00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5" name="Flowchart: Data 34">
                  <a:extLst>
                    <a:ext uri="{FF2B5EF4-FFF2-40B4-BE49-F238E27FC236}">
                      <a16:creationId xmlns:a16="http://schemas.microsoft.com/office/drawing/2014/main" id="{E40A7230-6DE1-0871-78BC-CFB17D0CE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3040" y="4568529"/>
                  <a:ext cx="1126653" cy="341919"/>
                </a:xfrm>
                <a:prstGeom prst="flowChartInputOutpu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Flowchart: Data 35">
                  <a:extLst>
                    <a:ext uri="{FF2B5EF4-FFF2-40B4-BE49-F238E27FC236}">
                      <a16:creationId xmlns:a16="http://schemas.microsoft.com/office/drawing/2014/main" id="{BC817CFD-83A2-F4A7-99F8-950A8C52CFC1}"/>
                    </a:ext>
                  </a:extLst>
                </p:cNvPr>
                <p:cNvSpPr/>
                <p:nvPr/>
              </p:nvSpPr>
              <p:spPr>
                <a:xfrm>
                  <a:off x="8339980" y="4571497"/>
                  <a:ext cx="1126653" cy="341919"/>
                </a:xfrm>
                <a:prstGeom prst="flowChartInputOutput">
                  <a:avLst/>
                </a:prstGeom>
                <a:solidFill>
                  <a:srgbClr val="F16122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rgbClr val="000000"/>
                      </a:solidFill>
                    </a:rPr>
                    <a:t>LIN_VEL = </a:t>
                  </a:r>
                  <a14:m>
                    <m:oMath xmlns:m="http://schemas.openxmlformats.org/officeDocument/2006/math">
                      <m:r>
                        <a:rPr lang="en-US" sz="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endParaRPr lang="en-US" sz="600" dirty="0">
                    <a:solidFill>
                      <a:srgbClr val="000000"/>
                    </a:solidFill>
                  </a:endParaRPr>
                </a:p>
                <a:p>
                  <a:pPr algn="ctr"/>
                  <a:r>
                    <a:rPr lang="en-US" sz="600" dirty="0">
                      <a:solidFill>
                        <a:srgbClr val="000000"/>
                      </a:solidFill>
                    </a:rPr>
                    <a:t>ANG_VEL = </a:t>
                  </a:r>
                  <a14:m>
                    <m:oMath xmlns:m="http://schemas.openxmlformats.org/officeDocument/2006/math">
                      <m:r>
                        <a:rPr lang="en-US" sz="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6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Flowchart: Data 35">
                  <a:extLst>
                    <a:ext uri="{FF2B5EF4-FFF2-40B4-BE49-F238E27FC236}">
                      <a16:creationId xmlns:a16="http://schemas.microsoft.com/office/drawing/2014/main" id="{BC817CFD-83A2-F4A7-99F8-950A8C52CF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980" y="4571497"/>
                  <a:ext cx="1126653" cy="341919"/>
                </a:xfrm>
                <a:prstGeom prst="flowChartInputOutpu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13">
              <a:extLst>
                <a:ext uri="{FF2B5EF4-FFF2-40B4-BE49-F238E27FC236}">
                  <a16:creationId xmlns:a16="http://schemas.microsoft.com/office/drawing/2014/main" id="{6EBD3B93-A873-2845-4608-31BD3A552255}"/>
                </a:ext>
              </a:extLst>
            </p:cNvPr>
            <p:cNvCxnSpPr>
              <a:cxnSpLocks/>
              <a:stCxn id="31" idx="3"/>
              <a:endCxn id="47" idx="2"/>
            </p:cNvCxnSpPr>
            <p:nvPr/>
          </p:nvCxnSpPr>
          <p:spPr>
            <a:xfrm flipV="1">
              <a:off x="9522720" y="3621378"/>
              <a:ext cx="262532" cy="457216"/>
            </a:xfrm>
            <a:prstGeom prst="bentConnector3">
              <a:avLst>
                <a:gd name="adj1" fmla="val 3452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3094C0-D6F1-24A9-2235-85DD5E58AAB5}"/>
                </a:ext>
              </a:extLst>
            </p:cNvPr>
            <p:cNvSpPr txBox="1"/>
            <p:nvPr/>
          </p:nvSpPr>
          <p:spPr>
            <a:xfrm>
              <a:off x="9216714" y="3747993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129D5F-A52E-C11B-B246-B413AD44D4B2}"/>
                </a:ext>
              </a:extLst>
            </p:cNvPr>
            <p:cNvSpPr txBox="1"/>
            <p:nvPr/>
          </p:nvSpPr>
          <p:spPr>
            <a:xfrm>
              <a:off x="12020548" y="3695610"/>
              <a:ext cx="528554" cy="21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Yes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8395A0-89D7-D32A-00D6-9D0B290B52B5}"/>
                </a:ext>
              </a:extLst>
            </p:cNvPr>
            <p:cNvSpPr txBox="1"/>
            <p:nvPr/>
          </p:nvSpPr>
          <p:spPr>
            <a:xfrm>
              <a:off x="11183956" y="419319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41" name="Straight Arrow Connector 13">
              <a:extLst>
                <a:ext uri="{FF2B5EF4-FFF2-40B4-BE49-F238E27FC236}">
                  <a16:creationId xmlns:a16="http://schemas.microsoft.com/office/drawing/2014/main" id="{D94BFBF9-8C4D-AA89-51B0-5588E6630DF6}"/>
                </a:ext>
              </a:extLst>
            </p:cNvPr>
            <p:cNvCxnSpPr>
              <a:cxnSpLocks/>
              <a:stCxn id="29" idx="1"/>
              <a:endCxn id="36" idx="2"/>
            </p:cNvCxnSpPr>
            <p:nvPr/>
          </p:nvCxnSpPr>
          <p:spPr>
            <a:xfrm rot="10800000" flipH="1" flipV="1">
              <a:off x="8271193" y="2629509"/>
              <a:ext cx="181451" cy="2112947"/>
            </a:xfrm>
            <a:prstGeom prst="bentConnector3">
              <a:avLst>
                <a:gd name="adj1" fmla="val -12598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13">
              <a:extLst>
                <a:ext uri="{FF2B5EF4-FFF2-40B4-BE49-F238E27FC236}">
                  <a16:creationId xmlns:a16="http://schemas.microsoft.com/office/drawing/2014/main" id="{1C4F6C65-07AD-545B-CD38-F61CF005C654}"/>
                </a:ext>
              </a:extLst>
            </p:cNvPr>
            <p:cNvCxnSpPr>
              <a:cxnSpLocks/>
              <a:stCxn id="30" idx="1"/>
              <a:endCxn id="36" idx="2"/>
            </p:cNvCxnSpPr>
            <p:nvPr/>
          </p:nvCxnSpPr>
          <p:spPr>
            <a:xfrm rot="10800000" flipH="1" flipV="1">
              <a:off x="8271193" y="3352483"/>
              <a:ext cx="181452" cy="1389974"/>
            </a:xfrm>
            <a:prstGeom prst="bentConnector3">
              <a:avLst>
                <a:gd name="adj1" fmla="val -12598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8AEBE5-1701-0135-EBC9-E12B66D877C3}"/>
                </a:ext>
              </a:extLst>
            </p:cNvPr>
            <p:cNvSpPr txBox="1"/>
            <p:nvPr/>
          </p:nvSpPr>
          <p:spPr>
            <a:xfrm>
              <a:off x="7916105" y="2414065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835EA9-BFEB-1652-569E-091E9A32F5A1}"/>
                </a:ext>
              </a:extLst>
            </p:cNvPr>
            <p:cNvSpPr txBox="1"/>
            <p:nvPr/>
          </p:nvSpPr>
          <p:spPr>
            <a:xfrm>
              <a:off x="7916105" y="3138607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43933F-2487-FBE6-09C1-738F2C1DC801}"/>
                </a:ext>
              </a:extLst>
            </p:cNvPr>
            <p:cNvSpPr txBox="1"/>
            <p:nvPr/>
          </p:nvSpPr>
          <p:spPr>
            <a:xfrm>
              <a:off x="7916105" y="3865540"/>
              <a:ext cx="5285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No</a:t>
              </a:r>
            </a:p>
          </p:txBody>
        </p:sp>
        <p:cxnSp>
          <p:nvCxnSpPr>
            <p:cNvPr id="46" name="Straight Arrow Connector 13">
              <a:extLst>
                <a:ext uri="{FF2B5EF4-FFF2-40B4-BE49-F238E27FC236}">
                  <a16:creationId xmlns:a16="http://schemas.microsoft.com/office/drawing/2014/main" id="{545C8950-FD36-DEE9-5599-C80082C94B38}"/>
                </a:ext>
              </a:extLst>
            </p:cNvPr>
            <p:cNvCxnSpPr>
              <a:cxnSpLocks/>
              <a:stCxn id="7" idx="4"/>
              <a:endCxn id="29" idx="0"/>
            </p:cNvCxnSpPr>
            <p:nvPr/>
          </p:nvCxnSpPr>
          <p:spPr>
            <a:xfrm rot="16200000" flipH="1">
              <a:off x="8833360" y="2281910"/>
              <a:ext cx="127195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Flowchart: Data 46">
                  <a:extLst>
                    <a:ext uri="{FF2B5EF4-FFF2-40B4-BE49-F238E27FC236}">
                      <a16:creationId xmlns:a16="http://schemas.microsoft.com/office/drawing/2014/main" id="{F70642B7-7A89-8FB7-0C4B-B85D2FB3E36A}"/>
                    </a:ext>
                  </a:extLst>
                </p:cNvPr>
                <p:cNvSpPr/>
                <p:nvPr/>
              </p:nvSpPr>
              <p:spPr>
                <a:xfrm>
                  <a:off x="9672587" y="3450418"/>
                  <a:ext cx="1126653" cy="341919"/>
                </a:xfrm>
                <a:prstGeom prst="flowChartInputOutput">
                  <a:avLst/>
                </a:prstGeom>
                <a:solidFill>
                  <a:srgbClr val="F16122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rgbClr val="000000"/>
                      </a:solidFill>
                    </a:rPr>
                    <a:t>Transform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𝑇𝐹</m:t>
                        </m:r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p>
                        </m:sSup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𝑡𝑎𝑔</m:t>
                            </m:r>
                          </m:sub>
                        </m:sSub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6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Flowchart: Data 46">
                  <a:extLst>
                    <a:ext uri="{FF2B5EF4-FFF2-40B4-BE49-F238E27FC236}">
                      <a16:creationId xmlns:a16="http://schemas.microsoft.com/office/drawing/2014/main" id="{F70642B7-7A89-8FB7-0C4B-B85D2FB3E3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587" y="3450418"/>
                  <a:ext cx="1126653" cy="341919"/>
                </a:xfrm>
                <a:prstGeom prst="flowChartInputOutpu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Flowchart: Data 47">
                  <a:extLst>
                    <a:ext uri="{FF2B5EF4-FFF2-40B4-BE49-F238E27FC236}">
                      <a16:creationId xmlns:a16="http://schemas.microsoft.com/office/drawing/2014/main" id="{F85D9DA3-B0A4-A50A-7834-87D38723731D}"/>
                    </a:ext>
                  </a:extLst>
                </p:cNvPr>
                <p:cNvSpPr/>
                <p:nvPr/>
              </p:nvSpPr>
              <p:spPr>
                <a:xfrm>
                  <a:off x="9673695" y="4013724"/>
                  <a:ext cx="1126653" cy="341919"/>
                </a:xfrm>
                <a:prstGeom prst="flowChartInputOutput">
                  <a:avLst/>
                </a:prstGeom>
                <a:solidFill>
                  <a:srgbClr val="F16122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rgbClr val="000000"/>
                      </a:solidFill>
                    </a:rPr>
                    <a:t>Error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𝑙𝑜𝑛</m:t>
                            </m:r>
                          </m:sub>
                        </m:sSub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𝑇𝐹</m:t>
                        </m:r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600" b="0" dirty="0">
                    <a:solidFill>
                      <a:srgbClr val="00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𝑙𝑎𝑡</m:t>
                            </m:r>
                          </m:sub>
                        </m:sSub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𝑇𝐹</m:t>
                        </m:r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6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Flowchart: Data 47">
                  <a:extLst>
                    <a:ext uri="{FF2B5EF4-FFF2-40B4-BE49-F238E27FC236}">
                      <a16:creationId xmlns:a16="http://schemas.microsoft.com/office/drawing/2014/main" id="{F85D9DA3-B0A4-A50A-7834-87D387237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695" y="4013724"/>
                  <a:ext cx="1126653" cy="341919"/>
                </a:xfrm>
                <a:prstGeom prst="flowChartInputOutpu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lowchart: Data 48">
                  <a:extLst>
                    <a:ext uri="{FF2B5EF4-FFF2-40B4-BE49-F238E27FC236}">
                      <a16:creationId xmlns:a16="http://schemas.microsoft.com/office/drawing/2014/main" id="{608F727B-5A44-AFCA-AA48-A92C82F2FB66}"/>
                    </a:ext>
                  </a:extLst>
                </p:cNvPr>
                <p:cNvSpPr/>
                <p:nvPr/>
              </p:nvSpPr>
              <p:spPr>
                <a:xfrm>
                  <a:off x="9331439" y="4570992"/>
                  <a:ext cx="1126653" cy="341919"/>
                </a:xfrm>
                <a:prstGeom prst="flowChartInputOutput">
                  <a:avLst/>
                </a:prstGeom>
                <a:solidFill>
                  <a:srgbClr val="F16122"/>
                </a:solidFill>
                <a:ln w="254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rgbClr val="000000"/>
                      </a:solidFill>
                    </a:rPr>
                    <a:t>ANG_VEL = PID_LAT(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𝑙𝑎𝑡</m:t>
                          </m:r>
                        </m:sub>
                      </m:sSub>
                    </m:oMath>
                  </a14:m>
                  <a:r>
                    <a:rPr lang="en-US" sz="600" dirty="0">
                      <a:solidFill>
                        <a:srgbClr val="00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9" name="Flowchart: Data 48">
                  <a:extLst>
                    <a:ext uri="{FF2B5EF4-FFF2-40B4-BE49-F238E27FC236}">
                      <a16:creationId xmlns:a16="http://schemas.microsoft.com/office/drawing/2014/main" id="{608F727B-5A44-AFCA-AA48-A92C82F2F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439" y="4570992"/>
                  <a:ext cx="1126653" cy="341919"/>
                </a:xfrm>
                <a:prstGeom prst="flowChartInputOutpu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13">
              <a:extLst>
                <a:ext uri="{FF2B5EF4-FFF2-40B4-BE49-F238E27FC236}">
                  <a16:creationId xmlns:a16="http://schemas.microsoft.com/office/drawing/2014/main" id="{823AF8C4-B28E-80AD-2C95-9797DD378CA8}"/>
                </a:ext>
              </a:extLst>
            </p:cNvPr>
            <p:cNvCxnSpPr>
              <a:cxnSpLocks/>
              <a:stCxn id="31" idx="1"/>
              <a:endCxn id="36" idx="2"/>
            </p:cNvCxnSpPr>
            <p:nvPr/>
          </p:nvCxnSpPr>
          <p:spPr>
            <a:xfrm rot="10800000" flipH="1" flipV="1">
              <a:off x="8271193" y="4078593"/>
              <a:ext cx="181452" cy="663863"/>
            </a:xfrm>
            <a:prstGeom prst="bentConnector3">
              <a:avLst>
                <a:gd name="adj1" fmla="val -12598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owchart: Data 50">
              <a:extLst>
                <a:ext uri="{FF2B5EF4-FFF2-40B4-BE49-F238E27FC236}">
                  <a16:creationId xmlns:a16="http://schemas.microsoft.com/office/drawing/2014/main" id="{573D302F-8AC5-D2F7-FB4F-5D416CF0F2D8}"/>
                </a:ext>
              </a:extLst>
            </p:cNvPr>
            <p:cNvSpPr/>
            <p:nvPr/>
          </p:nvSpPr>
          <p:spPr>
            <a:xfrm>
              <a:off x="10321581" y="4570991"/>
              <a:ext cx="1126653" cy="341919"/>
            </a:xfrm>
            <a:prstGeom prst="flowChartInputOutput">
              <a:avLst/>
            </a:prstGeom>
            <a:solidFill>
              <a:srgbClr val="F16122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rgbClr val="000000"/>
                  </a:solidFill>
                </a:rPr>
                <a:t>LIN_VEL = 0</a:t>
              </a:r>
            </a:p>
          </p:txBody>
        </p:sp>
        <p:cxnSp>
          <p:nvCxnSpPr>
            <p:cNvPr id="52" name="Straight Arrow Connector 13">
              <a:extLst>
                <a:ext uri="{FF2B5EF4-FFF2-40B4-BE49-F238E27FC236}">
                  <a16:creationId xmlns:a16="http://schemas.microsoft.com/office/drawing/2014/main" id="{119A4E32-5772-BD5C-C09D-CB1B3FB01C82}"/>
                </a:ext>
              </a:extLst>
            </p:cNvPr>
            <p:cNvCxnSpPr>
              <a:cxnSpLocks/>
              <a:stCxn id="47" idx="4"/>
              <a:endCxn id="48" idx="1"/>
            </p:cNvCxnSpPr>
            <p:nvPr/>
          </p:nvCxnSpPr>
          <p:spPr>
            <a:xfrm rot="16200000" flipH="1">
              <a:off x="10125775" y="3902476"/>
              <a:ext cx="221387" cy="1108"/>
            </a:xfrm>
            <a:prstGeom prst="bentConnector3">
              <a:avLst>
                <a:gd name="adj1" fmla="val 9804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13">
              <a:extLst>
                <a:ext uri="{FF2B5EF4-FFF2-40B4-BE49-F238E27FC236}">
                  <a16:creationId xmlns:a16="http://schemas.microsoft.com/office/drawing/2014/main" id="{B71EBA6A-A14E-2785-99A4-3BABC405F9D7}"/>
                </a:ext>
              </a:extLst>
            </p:cNvPr>
            <p:cNvCxnSpPr>
              <a:cxnSpLocks/>
              <a:stCxn id="48" idx="5"/>
              <a:endCxn id="34" idx="0"/>
            </p:cNvCxnSpPr>
            <p:nvPr/>
          </p:nvCxnSpPr>
          <p:spPr>
            <a:xfrm flipV="1">
              <a:off x="10687683" y="3621165"/>
              <a:ext cx="869495" cy="563519"/>
            </a:xfrm>
            <a:prstGeom prst="bentConnector4">
              <a:avLst>
                <a:gd name="adj1" fmla="val 21048"/>
                <a:gd name="adj2" fmla="val 128172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13">
              <a:extLst>
                <a:ext uri="{FF2B5EF4-FFF2-40B4-BE49-F238E27FC236}">
                  <a16:creationId xmlns:a16="http://schemas.microsoft.com/office/drawing/2014/main" id="{40008072-735A-30B5-AC78-5593583523C1}"/>
                </a:ext>
              </a:extLst>
            </p:cNvPr>
            <p:cNvCxnSpPr>
              <a:cxnSpLocks/>
              <a:stCxn id="34" idx="3"/>
              <a:endCxn id="35" idx="1"/>
            </p:cNvCxnSpPr>
            <p:nvPr/>
          </p:nvCxnSpPr>
          <p:spPr>
            <a:xfrm flipH="1">
              <a:off x="11876367" y="3905166"/>
              <a:ext cx="306574" cy="663363"/>
            </a:xfrm>
            <a:prstGeom prst="bentConnector4">
              <a:avLst>
                <a:gd name="adj1" fmla="val -74566"/>
                <a:gd name="adj2" fmla="val 78585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13">
              <a:extLst>
                <a:ext uri="{FF2B5EF4-FFF2-40B4-BE49-F238E27FC236}">
                  <a16:creationId xmlns:a16="http://schemas.microsoft.com/office/drawing/2014/main" id="{9B2B006F-D983-85F4-9FD6-CD906C89BDE6}"/>
                </a:ext>
              </a:extLst>
            </p:cNvPr>
            <p:cNvCxnSpPr>
              <a:cxnSpLocks/>
              <a:stCxn id="34" idx="2"/>
              <a:endCxn id="51" idx="1"/>
            </p:cNvCxnSpPr>
            <p:nvPr/>
          </p:nvCxnSpPr>
          <p:spPr>
            <a:xfrm rot="5400000">
              <a:off x="11030131" y="4043943"/>
              <a:ext cx="381825" cy="672270"/>
            </a:xfrm>
            <a:prstGeom prst="bentConnector3">
              <a:avLst>
                <a:gd name="adj1" fmla="val 64136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13">
              <a:extLst>
                <a:ext uri="{FF2B5EF4-FFF2-40B4-BE49-F238E27FC236}">
                  <a16:creationId xmlns:a16="http://schemas.microsoft.com/office/drawing/2014/main" id="{B24F3190-DD12-F026-DDE3-93EC62255A2D}"/>
                </a:ext>
              </a:extLst>
            </p:cNvPr>
            <p:cNvCxnSpPr>
              <a:cxnSpLocks/>
              <a:stCxn id="48" idx="4"/>
              <a:endCxn id="49" idx="1"/>
            </p:cNvCxnSpPr>
            <p:nvPr/>
          </p:nvCxnSpPr>
          <p:spPr>
            <a:xfrm rot="5400000">
              <a:off x="9958220" y="4292189"/>
              <a:ext cx="215349" cy="342256"/>
            </a:xfrm>
            <a:prstGeom prst="bentConnector3">
              <a:avLst>
                <a:gd name="adj1" fmla="val 36730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13">
              <a:extLst>
                <a:ext uri="{FF2B5EF4-FFF2-40B4-BE49-F238E27FC236}">
                  <a16:creationId xmlns:a16="http://schemas.microsoft.com/office/drawing/2014/main" id="{2C12DB43-92FE-05CE-7C1A-8E0D2BB5E589}"/>
                </a:ext>
              </a:extLst>
            </p:cNvPr>
            <p:cNvCxnSpPr>
              <a:cxnSpLocks/>
              <a:stCxn id="51" idx="4"/>
              <a:endCxn id="24" idx="1"/>
            </p:cNvCxnSpPr>
            <p:nvPr/>
          </p:nvCxnSpPr>
          <p:spPr>
            <a:xfrm rot="5400000">
              <a:off x="10466895" y="4676363"/>
              <a:ext cx="181466" cy="654560"/>
            </a:xfrm>
            <a:prstGeom prst="bentConnector3">
              <a:avLst>
                <a:gd name="adj1" fmla="val 30754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13">
              <a:extLst>
                <a:ext uri="{FF2B5EF4-FFF2-40B4-BE49-F238E27FC236}">
                  <a16:creationId xmlns:a16="http://schemas.microsoft.com/office/drawing/2014/main" id="{DFEC573B-E608-FF46-3F5F-B717A4D49026}"/>
                </a:ext>
              </a:extLst>
            </p:cNvPr>
            <p:cNvCxnSpPr>
              <a:cxnSpLocks/>
              <a:stCxn id="49" idx="4"/>
              <a:endCxn id="24" idx="1"/>
            </p:cNvCxnSpPr>
            <p:nvPr/>
          </p:nvCxnSpPr>
          <p:spPr>
            <a:xfrm rot="16200000" flipH="1">
              <a:off x="9971825" y="4835852"/>
              <a:ext cx="181465" cy="335582"/>
            </a:xfrm>
            <a:prstGeom prst="bentConnector3">
              <a:avLst>
                <a:gd name="adj1" fmla="val 30752"/>
              </a:avLst>
            </a:prstGeom>
            <a:ln w="28575">
              <a:solidFill>
                <a:srgbClr val="74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8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priltag_tracking_real_robot">
            <a:hlinkClick r:id="" action="ppaction://media"/>
            <a:extLst>
              <a:ext uri="{FF2B5EF4-FFF2-40B4-BE49-F238E27FC236}">
                <a16:creationId xmlns:a16="http://schemas.microsoft.com/office/drawing/2014/main" id="{C47C8BF1-C440-149A-C685-804B9C5ED1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199" y="2512881"/>
            <a:ext cx="3657597" cy="2057398"/>
          </a:xfrm>
          <a:prstGeom prst="rect">
            <a:avLst/>
          </a:prstGeom>
        </p:spPr>
      </p:pic>
      <p:pic>
        <p:nvPicPr>
          <p:cNvPr id="10" name="apriltag_tracking_real_rviz">
            <a:hlinkClick r:id="" action="ppaction://media"/>
            <a:extLst>
              <a:ext uri="{FF2B5EF4-FFF2-40B4-BE49-F238E27FC236}">
                <a16:creationId xmlns:a16="http://schemas.microsoft.com/office/drawing/2014/main" id="{B5B72735-D632-FC16-76D2-81AB835644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89383" y="2512881"/>
            <a:ext cx="3657598" cy="2057399"/>
          </a:xfrm>
          <a:prstGeom prst="rect">
            <a:avLst/>
          </a:prstGeom>
        </p:spPr>
      </p:pic>
      <p:pic>
        <p:nvPicPr>
          <p:cNvPr id="6" name="apriltag_tracking_sim">
            <a:hlinkClick r:id="" action="ppaction://media"/>
            <a:extLst>
              <a:ext uri="{FF2B5EF4-FFF2-40B4-BE49-F238E27FC236}">
                <a16:creationId xmlns:a16="http://schemas.microsoft.com/office/drawing/2014/main" id="{E30EFD56-9941-3538-1FF8-FC981DE0BA2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5016" y="2512881"/>
            <a:ext cx="3657597" cy="2057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>
            <a:off x="1535659" y="469900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69CF7-DA85-1C61-85D4-4A045E6EE682}"/>
              </a:ext>
            </a:extLst>
          </p:cNvPr>
          <p:cNvSpPr txBox="1"/>
          <p:nvPr/>
        </p:nvSpPr>
        <p:spPr>
          <a:xfrm>
            <a:off x="5467173" y="4699000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TurtleBot3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>
            <a:off x="9605197" y="469900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47474"/>
                </a:solidFill>
              </a:rPr>
              <a:t>Remote PC</a:t>
            </a:r>
          </a:p>
        </p:txBody>
      </p:sp>
    </p:spTree>
    <p:extLst>
      <p:ext uri="{BB962C8B-B14F-4D97-AF65-F5344CB8AC3E}">
        <p14:creationId xmlns:p14="http://schemas.microsoft.com/office/powerpoint/2010/main" val="34193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0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307200f-adf2-4dbb-94fd-dcc73869c24f"/>
    <ds:schemaRef ds:uri="681e0752-7327-43ef-af71-087853e23a2f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425</Words>
  <Application>Microsoft Office PowerPoint</Application>
  <PresentationFormat>Widescreen</PresentationFormat>
  <Paragraphs>100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Cambria Math</vt:lpstr>
      <vt:lpstr>Consolas</vt:lpstr>
      <vt:lpstr>Trebuchet MS</vt:lpstr>
      <vt:lpstr>Wingdings 2</vt:lpstr>
      <vt:lpstr>Wingdings 3</vt:lpstr>
      <vt:lpstr>ARMLab CU-ICAR</vt:lpstr>
      <vt:lpstr>AuE-8230 Autonomy: Science and Systems</vt:lpstr>
      <vt:lpstr>Task 5</vt:lpstr>
      <vt:lpstr>Approach</vt:lpstr>
      <vt:lpstr>Approach</vt:lpstr>
      <vt:lpstr>Approach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207</cp:revision>
  <dcterms:created xsi:type="dcterms:W3CDTF">2020-04-29T07:35:04Z</dcterms:created>
  <dcterms:modified xsi:type="dcterms:W3CDTF">2023-05-04T17:35:38Z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